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76" r:id="rId4"/>
    <p:sldId id="256" r:id="rId5"/>
    <p:sldId id="257" r:id="rId6"/>
    <p:sldId id="258" r:id="rId7"/>
    <p:sldId id="264" r:id="rId8"/>
    <p:sldId id="268" r:id="rId9"/>
    <p:sldId id="259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D13CF-A218-410B-8360-33A79A587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675DD41-B793-4B93-959F-C7E5BA581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5AA250-9483-4E86-9B13-E316ADAB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F0B2E-4ABD-4748-9482-95E79637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0C0DBB-FACA-47A9-A39E-33947B5C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87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98EE6-CA00-493D-8409-784D9B93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80D23C3-F283-47A0-A3B7-C5F54C55C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0E890C-CF03-46E5-96D1-1B9EC634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6A8F06-C9C1-4EDA-8BC0-40E065C8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199FE-D4DC-405B-835A-3DE19C3B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848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DD6BB69-93C0-4503-AD7B-6841D3428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7C6713-DF4B-4930-94B5-B6BB69BE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145C00-722E-4E4C-941D-1C81BD6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EA489E-08DA-444E-B103-BAFDD782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3E39D8-C004-4894-99DC-1C45CEA5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376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23F5-1F0F-4C8E-BBCA-2F7E6039F63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563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892FE-9A59-4620-808A-6BC996C6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DE13A8-E85B-4759-A7C6-8474A261C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830649-9982-410A-BC95-2A585B16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A8B1B-B9A6-4501-8286-7F9EF657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EA5F82-C598-415E-89C5-D274374A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664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B55DF-1CDA-4D17-BA72-B58C6B26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44EE745-3390-4039-B976-A8FAC9241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C43722-F247-4624-9E06-4A17D0BB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E866BE-4DDF-4C8A-90E5-BEF0E304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FE2462-80C6-4A01-83C5-4AF9E3CA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261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34C6D-1BBC-4F67-BE23-FB7D26BC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03A4DD-77AA-44AE-958B-14C40E0DE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AA97D2D-A01B-4A57-99F9-D2E4D2B47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0C6608-85AC-4C89-B6EF-98A8F87B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7F9B8A-FB70-4ACB-BBB8-F22D5FC9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400C89-3E8C-4392-B6CE-8D064D88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74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5691D-62BF-41B3-A37C-F27B980A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E66D525-63DF-484E-8C5A-60333293E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0C28CD1-1D96-4E3D-A6ED-CA8B1C5C2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770B33E-8895-4152-A6B9-47AAC5C98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694976D-46D7-4AB1-BED2-A390D2B28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5DB90E-3016-47AF-A25E-C0257CF3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3BD1B3A-9CBF-4025-9368-D3C700AC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33F5A5C-FF82-4864-B731-FCCDECD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53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F5E2D-6DC7-474D-AC07-AAF12907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E8E79A-1C7F-4274-8A3E-28845D25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AE0434-FF5E-440C-9F60-77A3A552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211724-82D1-40B7-BFB4-62757D5A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89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60DF805-BFA9-45BB-8132-0B6B72C0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586F20-F581-499A-9C08-CA092376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F3D87C-E0C9-4D3D-9681-21C4854E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52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4152D-07A0-4432-8214-9249AECA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39843A-62D3-4903-8E7D-74D1DCF06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2AF9B43-3A43-4735-B098-629C7CBA3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28E686-E555-4E8A-AC8B-E3D2B683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45003A-646A-4E75-8359-58031F1D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14C191-61E4-48CF-A815-5EBD9228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453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29691-3FA5-46F7-95C7-C1E4769F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49D8FD-755D-4D6D-A2AE-48295FD30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BDB2730-67B3-4F66-B48F-BC15B7B83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89B663-C367-4C84-B0CB-A697346D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266109-3761-4F35-A299-C899EDD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A9BB69-AE5A-4784-8E22-61DE5BF3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305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4">
                <a:lumMod val="40000"/>
                <a:lumOff val="60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4608C6-A044-475C-A325-2CF8EAE8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5A00EC8-50A8-481D-A38F-A5EC850CA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FE695A-BB7E-470C-9D9C-63655B6D2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92AF4-1A20-46F9-8446-EE1763128ACC}" type="datetimeFigureOut">
              <a:rPr lang="cs-CZ" smtClean="0"/>
              <a:t>10.02.2021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3969B1-C057-4174-BD1D-C3C7BB536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5EDA5E-D042-4C45-8BD3-4C37E3930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192ED-4ED7-4708-9945-FE296651F11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42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63EF2-6D52-43C1-ADEE-2F330A1E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původ a vývoj člověka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5F8A5EB-99AB-4B7B-A391-44AEA06F9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1554850"/>
            <a:ext cx="4916078" cy="493802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77E0CA-3D01-475E-AB10-FF5943474D87}"/>
              </a:ext>
            </a:extLst>
          </p:cNvPr>
          <p:cNvSpPr/>
          <p:nvPr/>
        </p:nvSpPr>
        <p:spPr>
          <a:xfrm>
            <a:off x="8597245" y="1470581"/>
            <a:ext cx="1385741" cy="461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Mozková část zvětšení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D09846E-9F11-4C4F-9765-B00C3F5F944C}"/>
              </a:ext>
            </a:extLst>
          </p:cNvPr>
          <p:cNvSpPr/>
          <p:nvPr/>
        </p:nvSpPr>
        <p:spPr>
          <a:xfrm>
            <a:off x="8597245" y="2187019"/>
            <a:ext cx="1545996" cy="60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Obličejová část zmenšení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F0FFC08-F71E-45D0-B019-4459B618B17C}"/>
              </a:ext>
            </a:extLst>
          </p:cNvPr>
          <p:cNvSpPr/>
          <p:nvPr/>
        </p:nvSpPr>
        <p:spPr>
          <a:xfrm>
            <a:off x="8597244" y="2963633"/>
            <a:ext cx="1545997" cy="609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Zploštění hrudníku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ED78CF7-64A9-46E2-A034-3A5ADC6781DC}"/>
              </a:ext>
            </a:extLst>
          </p:cNvPr>
          <p:cNvSpPr/>
          <p:nvPr/>
        </p:nvSpPr>
        <p:spPr>
          <a:xfrm>
            <a:off x="8757500" y="3874416"/>
            <a:ext cx="1385741" cy="60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Palec na ruce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8985487-FC0C-4D79-810C-BACEB59149EF}"/>
              </a:ext>
            </a:extLst>
          </p:cNvPr>
          <p:cNvSpPr/>
          <p:nvPr/>
        </p:nvSpPr>
        <p:spPr>
          <a:xfrm>
            <a:off x="395927" y="2796144"/>
            <a:ext cx="2441542" cy="6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Pohyblivost horní končetiny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A3B91E0-2057-437F-9C0B-414E55E41D58}"/>
              </a:ext>
            </a:extLst>
          </p:cNvPr>
          <p:cNvSpPr/>
          <p:nvPr/>
        </p:nvSpPr>
        <p:spPr>
          <a:xfrm>
            <a:off x="584462" y="1932495"/>
            <a:ext cx="2135171" cy="62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Zmenšení čelisti, zubů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84EC87E-7A65-4821-B38A-6AA7C48E8826}"/>
              </a:ext>
            </a:extLst>
          </p:cNvPr>
          <p:cNvSpPr/>
          <p:nvPr/>
        </p:nvSpPr>
        <p:spPr>
          <a:xfrm>
            <a:off x="735291" y="3968685"/>
            <a:ext cx="1984342" cy="565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Dvouesovitě</a:t>
            </a:r>
            <a:r>
              <a:rPr lang="cs-CZ" dirty="0"/>
              <a:t> prohnutá páteř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15E2B8C-5FE2-4910-9C81-5C164ED10B6D}"/>
              </a:ext>
            </a:extLst>
          </p:cNvPr>
          <p:cNvSpPr/>
          <p:nvPr/>
        </p:nvSpPr>
        <p:spPr>
          <a:xfrm>
            <a:off x="584462" y="4977353"/>
            <a:ext cx="2253007" cy="461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Prodloužení stehenní kosti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CAD89AB-1150-47A0-9F41-5A1721FC880C}"/>
              </a:ext>
            </a:extLst>
          </p:cNvPr>
          <p:cNvSpPr/>
          <p:nvPr/>
        </p:nvSpPr>
        <p:spPr>
          <a:xfrm>
            <a:off x="659876" y="5882163"/>
            <a:ext cx="2177593" cy="610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Noha – klenba, palec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A294A58-6B2F-4921-9DB6-F5695C7C84FB}"/>
              </a:ext>
            </a:extLst>
          </p:cNvPr>
          <p:cNvSpPr/>
          <p:nvPr/>
        </p:nvSpPr>
        <p:spPr>
          <a:xfrm>
            <a:off x="8479409" y="5740924"/>
            <a:ext cx="2874391" cy="8792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HOMINIZACE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A6159C0-DBC5-463F-8B71-C75C39129422}"/>
              </a:ext>
            </a:extLst>
          </p:cNvPr>
          <p:cNvSpPr/>
          <p:nvPr/>
        </p:nvSpPr>
        <p:spPr>
          <a:xfrm>
            <a:off x="8399282" y="4820386"/>
            <a:ext cx="2954518" cy="8792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SAPIENTACE</a:t>
            </a:r>
          </a:p>
        </p:txBody>
      </p:sp>
    </p:spTree>
    <p:extLst>
      <p:ext uri="{BB962C8B-B14F-4D97-AF65-F5344CB8AC3E}">
        <p14:creationId xmlns:p14="http://schemas.microsoft.com/office/powerpoint/2010/main" val="3852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5CCD7-9D68-4312-8754-03B1A60C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ŽLUTÉ = MONGOLOIDNÍ PLEMENO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E48E90A-4914-488D-9EF3-5CB408D4CA8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921" t="27627" r="25771" b="28710"/>
          <a:stretch/>
        </p:blipFill>
        <p:spPr bwMode="auto">
          <a:xfrm>
            <a:off x="2119270" y="1503582"/>
            <a:ext cx="8151964" cy="4989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1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DA0DC-89F7-417E-A2AD-BFC883FE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ČERNÉ= NEGROIDNÍ PLEMENO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90D5843-ADEF-4C27-BCFB-4F5500902FA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274" t="25158" r="24769" b="28572"/>
          <a:stretch/>
        </p:blipFill>
        <p:spPr bwMode="auto">
          <a:xfrm>
            <a:off x="2190419" y="1481960"/>
            <a:ext cx="8603705" cy="5252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508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B6642-3C56-4E62-A339-C0BBA250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185BC1D-120C-4E8A-9F96-5C829EFD8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860" y="160120"/>
            <a:ext cx="9172280" cy="65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91656-714B-4B65-827D-AF3DC1D0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BÍLÉ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059FBD8-94FB-4410-AEFD-E7469B3BD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D3CDA8F-485A-4031-8035-8DF040E56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BDBDFAF-DF2B-47EB-AB31-821F885716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3787" r="7339" b="17826"/>
          <a:stretch/>
        </p:blipFill>
        <p:spPr>
          <a:xfrm>
            <a:off x="6060416" y="95445"/>
            <a:ext cx="4109712" cy="48192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93DA3C-DB9A-49AB-8320-E815E8E6B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9" t="57693" r="41021" b="5921"/>
          <a:stretch/>
        </p:blipFill>
        <p:spPr>
          <a:xfrm>
            <a:off x="7872248" y="3966557"/>
            <a:ext cx="4319752" cy="3023314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72010070-1AA8-4371-8484-22B4120D25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Zabarvení kůže: málo pigmentu</a:t>
            </a:r>
          </a:p>
          <a:p>
            <a:r>
              <a:rPr lang="cs-CZ" dirty="0"/>
              <a:t>Vlasy: různé barvy a délka</a:t>
            </a:r>
          </a:p>
          <a:p>
            <a:r>
              <a:rPr lang="cs-CZ" dirty="0"/>
              <a:t>Oči: různé barvy</a:t>
            </a:r>
          </a:p>
          <a:p>
            <a:r>
              <a:rPr lang="cs-CZ" dirty="0"/>
              <a:t>Obličej: výraznější brada, muži- vousy</a:t>
            </a:r>
          </a:p>
          <a:p>
            <a:r>
              <a:rPr lang="cs-CZ" dirty="0"/>
              <a:t>Postava: štíhlá, silná, vysoká, malá,</a:t>
            </a:r>
          </a:p>
          <a:p>
            <a:r>
              <a:rPr lang="cs-CZ" dirty="0"/>
              <a:t>Ochlupení těla - muži</a:t>
            </a:r>
          </a:p>
          <a:p>
            <a:r>
              <a:rPr lang="cs-CZ" dirty="0"/>
              <a:t>Zástupci: z Evropy a Blízkého východu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415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6EB96-C278-4210-9A11-50822F2B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ŽLUTOHNĚDÁ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92644D-0977-48FB-BA03-49A546298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Zabarvení kůže: více pigmentu </a:t>
            </a:r>
          </a:p>
          <a:p>
            <a:r>
              <a:rPr lang="cs-CZ" dirty="0"/>
              <a:t>Oči: tmavé, horní víčko přesahuje</a:t>
            </a:r>
          </a:p>
          <a:p>
            <a:r>
              <a:rPr lang="cs-CZ" dirty="0"/>
              <a:t>Obličej: široký, výrazný nos</a:t>
            </a:r>
          </a:p>
          <a:p>
            <a:r>
              <a:rPr lang="cs-CZ" dirty="0"/>
              <a:t>Vlasy: černé, rovné</a:t>
            </a:r>
          </a:p>
          <a:p>
            <a:r>
              <a:rPr lang="cs-CZ" dirty="0"/>
              <a:t>Postava: malá, krátké </a:t>
            </a:r>
          </a:p>
          <a:p>
            <a:pPr marL="457200" lvl="1" indent="0">
              <a:buNone/>
            </a:pPr>
            <a:r>
              <a:rPr lang="cs-CZ" dirty="0"/>
              <a:t>            končetiny, řídké ochlupení</a:t>
            </a:r>
          </a:p>
          <a:p>
            <a:endParaRPr lang="cs-CZ" dirty="0"/>
          </a:p>
          <a:p>
            <a:r>
              <a:rPr lang="cs-CZ" dirty="0"/>
              <a:t>Zástupci: z Asie, Indiáni, </a:t>
            </a:r>
          </a:p>
          <a:p>
            <a:r>
              <a:rPr lang="cs-CZ" dirty="0"/>
              <a:t>        Eskymáci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AD9AA4-CDC2-457C-9110-DCF98EA8C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" t="52476" r="55545"/>
          <a:stretch/>
        </p:blipFill>
        <p:spPr>
          <a:xfrm>
            <a:off x="6096000" y="72029"/>
            <a:ext cx="5959365" cy="46985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197AD62-D1B0-4158-BA58-E31FC9EDC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03" t="7585" r="25629" b="50000"/>
          <a:stretch/>
        </p:blipFill>
        <p:spPr>
          <a:xfrm>
            <a:off x="5501136" y="3151024"/>
            <a:ext cx="4498428" cy="350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4105D-0C11-43A7-97EB-546F1FC3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Černá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EB6CEF-13FB-41F8-81A9-0E0A74E29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Zabarvení kůže: hodně pigmentu</a:t>
            </a:r>
          </a:p>
          <a:p>
            <a:r>
              <a:rPr lang="cs-CZ" dirty="0"/>
              <a:t>Oči: tmavé</a:t>
            </a:r>
          </a:p>
          <a:p>
            <a:r>
              <a:rPr lang="cs-CZ" dirty="0"/>
              <a:t>Obličej: výrazné rty a nos</a:t>
            </a:r>
          </a:p>
          <a:p>
            <a:r>
              <a:rPr lang="cs-CZ" dirty="0"/>
              <a:t>Vlasy: černé, krátké, kudrnaté</a:t>
            </a:r>
          </a:p>
          <a:p>
            <a:endParaRPr lang="cs-CZ" b="1" dirty="0"/>
          </a:p>
          <a:p>
            <a:r>
              <a:rPr lang="cs-CZ" dirty="0"/>
              <a:t>Postava: štíhlé končetiny</a:t>
            </a:r>
          </a:p>
          <a:p>
            <a:endParaRPr lang="cs-CZ" dirty="0"/>
          </a:p>
          <a:p>
            <a:r>
              <a:rPr lang="cs-CZ" dirty="0"/>
              <a:t>Zástupci: Afrika, Austrálie,</a:t>
            </a:r>
          </a:p>
          <a:p>
            <a:r>
              <a:rPr lang="cs-CZ" dirty="0"/>
              <a:t>          ostrovy Asie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B67C29-725D-47DC-9CEF-5BF2D6897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33" t="42550" b="11450"/>
          <a:stretch/>
        </p:blipFill>
        <p:spPr>
          <a:xfrm>
            <a:off x="6576876" y="681037"/>
            <a:ext cx="5123282" cy="50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8FA77-5416-4BBE-8739-85598C4D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Lidská plemena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F7C092-D700-4608-85C1-A9EC82620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Bílé- europoidní (Evropa, Blízký východ)</a:t>
            </a:r>
          </a:p>
          <a:p>
            <a:r>
              <a:rPr lang="cs-CZ" dirty="0"/>
              <a:t>Žlutohnědá- mongoloidní (ASIE, Indiáni, Eskymáci)</a:t>
            </a:r>
          </a:p>
          <a:p>
            <a:r>
              <a:rPr lang="cs-CZ" dirty="0"/>
              <a:t>Černá – negroidní (AFRIKA, ostrovy Asie, Austrálie)</a:t>
            </a:r>
          </a:p>
          <a:p>
            <a:r>
              <a:rPr lang="cs-CZ" dirty="0"/>
              <a:t>Odlišnost: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2000" kern="0" dirty="0">
                <a:latin typeface="Arial" charset="0"/>
              </a:rPr>
              <a:t>např. množstvím pigmentu v kůži (určuje barvu pleti a vlasů)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kern="0" dirty="0">
                <a:latin typeface="Arial" charset="0"/>
              </a:rPr>
              <a:t>tělesnými proporcemi 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2000" kern="0" dirty="0">
                <a:latin typeface="Arial" charset="0"/>
              </a:rPr>
              <a:t>tvarem lebky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2000" kern="0" dirty="0">
                <a:latin typeface="Arial" charset="0"/>
              </a:rPr>
              <a:t>barvou a tvarem očí a nosu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1976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F7F04-497D-43E5-8219-251FC245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4C0AC8-AEE3-47FC-BE9E-83DA6CCBB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Roztřiď správně jednotlivé znaky: tabulka je popletená</a:t>
            </a: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D24A180-22DE-4FAF-89CC-9B98680C2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781858"/>
              </p:ext>
            </p:extLst>
          </p:nvPr>
        </p:nvGraphicFramePr>
        <p:xfrm>
          <a:off x="1498862" y="2441542"/>
          <a:ext cx="8502977" cy="3504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6763">
                  <a:extLst>
                    <a:ext uri="{9D8B030D-6E8A-4147-A177-3AD203B41FA5}">
                      <a16:colId xmlns:a16="http://schemas.microsoft.com/office/drawing/2014/main" val="2770555951"/>
                    </a:ext>
                  </a:extLst>
                </a:gridCol>
                <a:gridCol w="2153959">
                  <a:extLst>
                    <a:ext uri="{9D8B030D-6E8A-4147-A177-3AD203B41FA5}">
                      <a16:colId xmlns:a16="http://schemas.microsoft.com/office/drawing/2014/main" val="1706132139"/>
                    </a:ext>
                  </a:extLst>
                </a:gridCol>
                <a:gridCol w="2225845">
                  <a:extLst>
                    <a:ext uri="{9D8B030D-6E8A-4147-A177-3AD203B41FA5}">
                      <a16:colId xmlns:a16="http://schemas.microsoft.com/office/drawing/2014/main" val="1394420910"/>
                    </a:ext>
                  </a:extLst>
                </a:gridCol>
                <a:gridCol w="2506410">
                  <a:extLst>
                    <a:ext uri="{9D8B030D-6E8A-4147-A177-3AD203B41FA5}">
                      <a16:colId xmlns:a16="http://schemas.microsoft.com/office/drawing/2014/main" val="1683904511"/>
                    </a:ext>
                  </a:extLst>
                </a:gridCol>
              </a:tblGrid>
              <a:tr h="21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europoidní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mongoloidní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negroidní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5188714"/>
                  </a:ext>
                </a:extLst>
              </a:tr>
              <a:tr h="43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vlasy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Krátké, černé, vlnité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Různé délky a barvy, vlnité, rovné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Černé rovné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3156645"/>
                  </a:ext>
                </a:extLst>
              </a:tr>
              <a:tr h="6580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oči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Tmavé, šikmé, horní víčko překrývá vnitřní koutek= Epikantus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Různé barvy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tmavé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9266680"/>
                  </a:ext>
                </a:extLst>
              </a:tr>
              <a:tr h="6580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postava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Štíhlé končetiny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Malá, velká, štíhlá, silná, ochlupená u mužů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Malá, krátké končetiny, řídké ochlupení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171667"/>
                  </a:ext>
                </a:extLst>
              </a:tr>
              <a:tr h="6580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obličej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Různé tvary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Muži vousy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Široký, s výraznými lícními kostmi, širší nos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Rty výrazné, široký obličej a široký plochý nos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0484757"/>
                  </a:ext>
                </a:extLst>
              </a:tr>
              <a:tr h="6580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kůže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Hodně pigmentu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Hnědá, černá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Málo pigmentu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Světlá až tmavohnědá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Vice pigmentu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Nažloutlá, světlá až snědá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442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8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83E17-15EA-4532-AC0C-62FD251A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DÚ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36EF36-E131-40EF-AD85-D763C8E8A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ANATOMIE = studuje stavbu orgánů a orgánových soustav</a:t>
            </a:r>
          </a:p>
          <a:p>
            <a:r>
              <a:rPr lang="cs-CZ" dirty="0"/>
              <a:t>MORFOLOGIE= zabývá se vnější stavbou organismů, příbuzenským vztahem mezi organismy</a:t>
            </a:r>
          </a:p>
          <a:p>
            <a:r>
              <a:rPr lang="cs-CZ" dirty="0"/>
              <a:t>FYZIOLOGIE= zabývá se funkcí orgánů</a:t>
            </a:r>
          </a:p>
          <a:p>
            <a:r>
              <a:rPr lang="cs-CZ" dirty="0"/>
              <a:t>GENETIKA= zabývá se dědičnosti všech organismů</a:t>
            </a:r>
          </a:p>
          <a:p>
            <a:r>
              <a:rPr lang="cs-CZ" dirty="0"/>
              <a:t>ANTROPOLOGIE= studuje vývoj člověka</a:t>
            </a:r>
          </a:p>
        </p:txBody>
      </p:sp>
    </p:spTree>
    <p:extLst>
      <p:ext uri="{BB962C8B-B14F-4D97-AF65-F5344CB8AC3E}">
        <p14:creationId xmlns:p14="http://schemas.microsoft.com/office/powerpoint/2010/main" val="66940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7A44F-14ED-4FE7-9C3C-AE310486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cs-CZ" dirty="0"/>
              <a:t>Znaky gorila a člověk – lebka, mozek, smysly, kostra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42C215E-E7B7-48CE-9DEA-7EC1DCAE3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86" t="7329" r="13764" b="32199"/>
          <a:stretch/>
        </p:blipFill>
        <p:spPr>
          <a:xfrm>
            <a:off x="2271859" y="1923068"/>
            <a:ext cx="758858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38274-8195-4D51-8983-EFF03407A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>
                    <a:lumMod val="75000"/>
                  </a:schemeClr>
                </a:solidFill>
              </a:rPr>
              <a:t>Lidská plemena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C5A100-63E4-4CD4-983B-3CD84B42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97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F7F52-9460-4FAA-9912-59B7BB1A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Lidská plemena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920DB5-F765-4170-A981-48633DA9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0000"/>
              <a:defRPr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mají </a:t>
            </a:r>
            <a:r>
              <a:rPr lang="cs-CZ" sz="3200" b="1" kern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společný</a:t>
            </a: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historický vývoj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0000"/>
              <a:defRPr/>
            </a:pPr>
            <a:endParaRPr lang="cs-CZ" sz="3200" b="1" kern="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0000"/>
              <a:defRPr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vlivem </a:t>
            </a:r>
            <a:r>
              <a:rPr lang="cs-CZ" sz="3200" b="1" kern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rozdílného</a:t>
            </a: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životního prostředí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0000"/>
              <a:defRPr/>
            </a:pPr>
            <a:endParaRPr lang="cs-CZ" sz="3200" b="1" kern="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0000"/>
              <a:defRPr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se od sebe </a:t>
            </a:r>
            <a:r>
              <a:rPr lang="cs-CZ" sz="3200" b="1" kern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odlišují: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28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např. množstvím pigmentu v kůži (určuje barvu pleti a vlasů)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tělesnými proporcemi 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28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tvarem lebky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28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barvou a tvarem očí a nosu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  <a:defRPr/>
            </a:pPr>
            <a:endParaRPr lang="cs-CZ" sz="3200" b="1" kern="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0" indent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60000"/>
              <a:buNone/>
              <a:defRPr/>
            </a:pPr>
            <a:endParaRPr lang="cs-CZ" sz="3200" b="1" kern="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Ø"/>
              <a:defRPr/>
            </a:pPr>
            <a:endParaRPr lang="cs-CZ" sz="3200" b="1" kern="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65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7066C-85AF-4105-9F42-7147204B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Antropologie - plemena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689FF5-82BF-4815-92E7-3286C1D78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z hlediska antropologie rozlišujeme </a:t>
            </a:r>
            <a:r>
              <a:rPr lang="cs-CZ" sz="32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3 základní lidská plemena,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která lze dále dělit na jednotlivé antropologické typy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např. </a:t>
            </a:r>
            <a:r>
              <a:rPr lang="cs-CZ" sz="32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u bílého plemene </a:t>
            </a:r>
            <a:r>
              <a:rPr lang="cs-CZ" sz="32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rozlišujeme tyto antropologické typy: alpinský, baltický,…….</a:t>
            </a:r>
            <a:endParaRPr lang="cs-CZ" sz="3200" b="1" kern="0" dirty="0">
              <a:solidFill>
                <a:schemeClr val="accent2">
                  <a:lumMod val="75000"/>
                </a:schemeClr>
              </a:solidFill>
              <a:latin typeface="Verdana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98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40106"/>
            <a:ext cx="10972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ALEŠ HRDLIČKA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557339"/>
            <a:ext cx="61214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byl český antropolog a lékař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antropologii přispěl svou teorií o plemenném rozrůznění lidstva a teorií o jednotném původu a vývoji člověka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sz="24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vystupoval proti nadřazenosti plemen-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rasismu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Hrdličkovo muzeum člověka v Praze při Přírodovědecké fakultě UK</a:t>
            </a:r>
          </a:p>
        </p:txBody>
      </p:sp>
      <p:pic>
        <p:nvPicPr>
          <p:cNvPr id="8196" name="Picture 7" descr="Ales_hrdlicka_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48613" y="1989138"/>
            <a:ext cx="2341562" cy="2946400"/>
          </a:xfrm>
          <a:noFill/>
        </p:spPr>
      </p:pic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7464426" y="5084763"/>
            <a:ext cx="27912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* 30.3.1869 v Humpolci</a:t>
            </a:r>
          </a:p>
          <a:p>
            <a:r>
              <a:rPr lang="cs-CZ"/>
              <a:t>+ 5.9.1943 ve Washingtonu,</a:t>
            </a:r>
          </a:p>
          <a:p>
            <a:r>
              <a:rPr lang="cs-CZ"/>
              <a:t>                       D.C.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F9A89-0081-480F-BA5C-79D435F6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RASISMUS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81FFA98-40BF-4E79-B51B-F9E5D3F88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21"/>
          <a:stretch/>
        </p:blipFill>
        <p:spPr>
          <a:xfrm>
            <a:off x="1910928" y="1405242"/>
            <a:ext cx="8571679" cy="51253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387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BDD85-9FC9-47EF-B1C0-3045280F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BÍLÉ = EUROPOIDNÍ PLEMENO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7D34E6F-AB27-49D1-AEDD-73F1EB3FEFD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170" t="26826" r="25557" b="28196"/>
          <a:stretch/>
        </p:blipFill>
        <p:spPr bwMode="auto">
          <a:xfrm>
            <a:off x="1353381" y="1513491"/>
            <a:ext cx="8789101" cy="5094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55401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516</Words>
  <Application>Microsoft Office PowerPoint</Application>
  <PresentationFormat>Širokoúhlá obrazovka</PresentationFormat>
  <Paragraphs>118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Verdana</vt:lpstr>
      <vt:lpstr>Wingdings</vt:lpstr>
      <vt:lpstr>Motiv Office</vt:lpstr>
      <vt:lpstr>Opakování původ a vývoj člověka</vt:lpstr>
      <vt:lpstr>Kontrola DÚ</vt:lpstr>
      <vt:lpstr>Znaky gorila a člověk – lebka, mozek, smysly, kostra</vt:lpstr>
      <vt:lpstr>Lidská plemena</vt:lpstr>
      <vt:lpstr>Lidská plemena</vt:lpstr>
      <vt:lpstr>Antropologie - plemena</vt:lpstr>
      <vt:lpstr>ALEŠ HRDLIČKA</vt:lpstr>
      <vt:lpstr>RASISMUS</vt:lpstr>
      <vt:lpstr>BÍLÉ = EUROPOIDNÍ PLEMENO</vt:lpstr>
      <vt:lpstr>ŽLUTÉ = MONGOLOIDNÍ PLEMENO</vt:lpstr>
      <vt:lpstr>ČERNÉ= NEGROIDNÍ PLEMENO</vt:lpstr>
      <vt:lpstr>Prezentace aplikace PowerPoint</vt:lpstr>
      <vt:lpstr>BÍLÉ</vt:lpstr>
      <vt:lpstr>ŽLUTOHNĚDÁ</vt:lpstr>
      <vt:lpstr>Černá</vt:lpstr>
      <vt:lpstr>Lidská plemena  (zápis)</vt:lpstr>
      <vt:lpstr>DÚ z online hodiny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Lidská plemena</dc:title>
  <dc:creator>Dagmar Hegrová</dc:creator>
  <cp:lastModifiedBy>Zbyněk Koláčný</cp:lastModifiedBy>
  <cp:revision>16</cp:revision>
  <dcterms:created xsi:type="dcterms:W3CDTF">2021-02-09T11:37:26Z</dcterms:created>
  <dcterms:modified xsi:type="dcterms:W3CDTF">2021-02-10T10:24:55Z</dcterms:modified>
</cp:coreProperties>
</file>